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67" r:id="rId6"/>
    <p:sldId id="268" r:id="rId7"/>
    <p:sldId id="269" r:id="rId8"/>
    <p:sldId id="261" r:id="rId9"/>
    <p:sldId id="263" r:id="rId10"/>
    <p:sldId id="264" r:id="rId11"/>
  </p:sldIdLst>
  <p:sldSz cx="18288000" cy="10287000"/>
  <p:notesSz cx="6858000" cy="9144000"/>
  <p:embeddedFontLst>
    <p:embeddedFont>
      <p:font typeface="Pretendard Light" panose="020B0600000101010101" charset="-127"/>
      <p:regular r:id="rId12"/>
    </p:embeddedFont>
    <p:embeddedFont>
      <p:font typeface="Pretendard Medium" panose="020B0600000101010101" charset="-127"/>
      <p:bold r:id="rId13"/>
    </p:embeddedFont>
    <p:embeddedFont>
      <p:font typeface="Pretendard Regular" panose="020B0600000101010101" charset="-127"/>
      <p:regular r:id="rId14"/>
    </p:embeddedFont>
    <p:embeddedFont>
      <p:font typeface="Pretendard SemiBold" panose="020B0600000101010101" charset="-127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.pn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3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6.pn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17" Type="http://schemas.openxmlformats.org/officeDocument/2006/relationships/image" Target="../media/image30.png"/><Relationship Id="rId25" Type="http://schemas.openxmlformats.org/officeDocument/2006/relationships/image" Target="../media/image38.svg"/><Relationship Id="rId33" Type="http://schemas.openxmlformats.org/officeDocument/2006/relationships/image" Target="../media/image46.svg"/><Relationship Id="rId2" Type="http://schemas.openxmlformats.org/officeDocument/2006/relationships/image" Target="../media/image1.png"/><Relationship Id="rId16" Type="http://schemas.openxmlformats.org/officeDocument/2006/relationships/image" Target="../media/image29.svg"/><Relationship Id="rId20" Type="http://schemas.openxmlformats.org/officeDocument/2006/relationships/image" Target="../media/image33.png"/><Relationship Id="rId29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5" Type="http://schemas.openxmlformats.org/officeDocument/2006/relationships/image" Target="../media/image4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2.png"/><Relationship Id="rId19" Type="http://schemas.openxmlformats.org/officeDocument/2006/relationships/image" Target="../media/image32.svg"/><Relationship Id="rId31" Type="http://schemas.openxmlformats.org/officeDocument/2006/relationships/image" Target="../media/image44.sv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27.svg"/><Relationship Id="rId22" Type="http://schemas.openxmlformats.org/officeDocument/2006/relationships/image" Target="../media/image35.png"/><Relationship Id="rId27" Type="http://schemas.openxmlformats.org/officeDocument/2006/relationships/image" Target="../media/image40.svg"/><Relationship Id="rId30" Type="http://schemas.openxmlformats.org/officeDocument/2006/relationships/image" Target="../media/image43.png"/><Relationship Id="rId8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8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52.png"/><Relationship Id="rId5" Type="http://schemas.openxmlformats.org/officeDocument/2006/relationships/image" Target="../media/image4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58800"/>
            <a:ext cx="174498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3600"/>
            <a:ext cx="1778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3300" y="7874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7505700"/>
            <a:ext cx="16192500" cy="127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00300" y="8585200"/>
            <a:ext cx="2146300" cy="571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5290800" y="8699500"/>
            <a:ext cx="175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Pretendard SemiBold"/>
              </a:rPr>
              <a:t>2025.06</a:t>
            </a:r>
            <a:r>
              <a:rPr lang="en-US" dirty="0">
                <a:solidFill>
                  <a:srgbClr val="FFFFFF"/>
                </a:solidFill>
                <a:latin typeface="Pretendard SemiBold"/>
              </a:rPr>
              <a:t>.13</a:t>
            </a:r>
            <a:endParaRPr lang="en-US" sz="1800" b="0" i="0" u="none" strike="noStrike" dirty="0">
              <a:solidFill>
                <a:srgbClr val="FFFFFF"/>
              </a:solidFill>
              <a:latin typeface="Pretendard Semi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44600" y="8712200"/>
            <a:ext cx="99568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6040"/>
              </a:lnSpc>
            </a:pPr>
            <a:r>
              <a:rPr lang="ko-KR" altLang="en-US" sz="1800" b="0" i="0" u="none" strike="noStrike" spc="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조장</a:t>
            </a:r>
            <a:r>
              <a:rPr lang="en-US" sz="1800" b="0" i="0" u="none" strike="noStrike" spc="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. </a:t>
            </a:r>
            <a:r>
              <a:rPr lang="ko-KR" altLang="en-US" spc="100" dirty="0" err="1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문수찬</a:t>
            </a:r>
            <a:r>
              <a:rPr lang="en-US" sz="1800" b="0" i="0" u="none" strike="noStrike" spc="100" dirty="0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       T. 010-5691-6411       E. github.com/msc010312/</a:t>
            </a:r>
            <a:r>
              <a:rPr lang="en-US" sz="1800" b="0" i="0" u="none" strike="noStrike" spc="100" dirty="0" err="1">
                <a:solidFill>
                  <a:srgbClr val="000000"/>
                </a:solidFill>
                <a:latin typeface="Pretendard Medium" panose="020B0600000101010101" charset="-127"/>
                <a:ea typeface="Pretendard Medium" panose="020B0600000101010101" charset="-127"/>
              </a:rPr>
              <a:t>petproject</a:t>
            </a:r>
            <a:endParaRPr lang="en-US" sz="1800" b="0" i="0" u="none" strike="noStrike" spc="100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3556000" y="3175000"/>
            <a:ext cx="11201400" cy="2260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336800" y="4140200"/>
            <a:ext cx="2387600" cy="215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563600" y="4267200"/>
            <a:ext cx="2387600" cy="2159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3556000" y="3009900"/>
            <a:ext cx="11176000" cy="2489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9000" spc="600" dirty="0">
                <a:solidFill>
                  <a:srgbClr val="000000"/>
                </a:solidFill>
                <a:ea typeface="Pretendard SemiBold"/>
              </a:rPr>
              <a:t>애견 돌봄 대행 서비스</a:t>
            </a:r>
            <a:endParaRPr lang="ko-KR" sz="9000" b="0" i="0" u="none" strike="noStrike" spc="600" dirty="0">
              <a:solidFill>
                <a:srgbClr val="000000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635000" y="279400"/>
            <a:ext cx="17005300" cy="4622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1905000"/>
            <a:ext cx="17449800" cy="782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8420100"/>
            <a:ext cx="16192500" cy="127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0300" y="8623300"/>
            <a:ext cx="2146300" cy="571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5290800" y="8737600"/>
            <a:ext cx="17526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1800" b="0" i="0" u="none" strike="noStrike" dirty="0">
                <a:solidFill>
                  <a:srgbClr val="FFFFFF"/>
                </a:solidFill>
                <a:latin typeface="Pretendard SemiBold"/>
              </a:rPr>
              <a:t>2025.06.13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3657600" y="3644900"/>
            <a:ext cx="10985500" cy="2171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540000" y="4572000"/>
            <a:ext cx="2286000" cy="203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3462000" y="4686300"/>
            <a:ext cx="2286000" cy="2032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54700" y="6019800"/>
            <a:ext cx="6578600" cy="184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5600" b="0" i="0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FOR YOUR </a:t>
            </a:r>
            <a:r>
              <a:rPr lang="en-US" sz="5600" b="0" i="0" u="none" strike="noStrike">
                <a:solidFill>
                  <a:srgbClr val="000000">
                    <a:alpha val="80000"/>
                  </a:srgbClr>
                </a:solidFill>
                <a:latin typeface="Pretendard Medium"/>
              </a:rPr>
              <a:t>ATTENTION!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51300" y="3619500"/>
            <a:ext cx="10198100" cy="210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11900" b="0" i="0" u="none" strike="noStrike">
                <a:solidFill>
                  <a:srgbClr val="000000"/>
                </a:solidFill>
                <a:latin typeface="Pretendard SemiBold"/>
              </a:rPr>
              <a:t>THANK YOU!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2311400"/>
            <a:ext cx="177800" cy="228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46600" y="2311400"/>
            <a:ext cx="203200" cy="203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51300" y="2311400"/>
            <a:ext cx="292100" cy="203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43300" y="2235200"/>
            <a:ext cx="3556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58800"/>
            <a:ext cx="17449800" cy="915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5448300"/>
            <a:ext cx="6286500" cy="12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11400" y="4991100"/>
            <a:ext cx="1358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22700" y="4902200"/>
            <a:ext cx="427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팀원 소개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5448300"/>
            <a:ext cx="6286500" cy="127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944100" y="4991100"/>
            <a:ext cx="1358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455400" y="4902200"/>
            <a:ext cx="427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데이터베이스 구조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6946900"/>
            <a:ext cx="62865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311400" y="6489700"/>
            <a:ext cx="1358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822700" y="6400800"/>
            <a:ext cx="427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개발 동기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6946900"/>
            <a:ext cx="62865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9944100" y="6489700"/>
            <a:ext cx="1358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55400" y="6400800"/>
            <a:ext cx="427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dirty="0">
                <a:solidFill>
                  <a:srgbClr val="000000"/>
                </a:solidFill>
                <a:ea typeface="Pretendard Medium"/>
              </a:rPr>
              <a:t>시연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4400" y="8445500"/>
            <a:ext cx="62865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11400" y="8001000"/>
            <a:ext cx="1358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22700" y="7899400"/>
            <a:ext cx="427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사용 기술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7100" y="8445500"/>
            <a:ext cx="62865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9944100" y="8001000"/>
            <a:ext cx="13589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0" i="0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455400" y="7899400"/>
            <a:ext cx="427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500" b="0" i="0" u="none" strike="noStrike" dirty="0">
                <a:solidFill>
                  <a:srgbClr val="000000"/>
                </a:solidFill>
                <a:ea typeface="Pretendard Medium"/>
              </a:rPr>
              <a:t>후기</a:t>
            </a:r>
            <a:endParaRPr lang="ko-KR" sz="2500" b="0" i="0" u="none" strike="noStrike" dirty="0">
              <a:solidFill>
                <a:srgbClr val="000000"/>
              </a:solidFill>
              <a:ea typeface="Pretendard Medium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5613400" y="2425700"/>
            <a:ext cx="7086600" cy="1435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38700" y="3035300"/>
            <a:ext cx="1511300" cy="139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938000" y="3111500"/>
            <a:ext cx="1511300" cy="1397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5994400" y="2349500"/>
            <a:ext cx="6311900" cy="1511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8500" b="0" i="0" u="none" strike="noStrike" dirty="0">
                <a:solidFill>
                  <a:srgbClr val="000000"/>
                </a:solidFill>
                <a:latin typeface="Pretendard SemiBold"/>
              </a:rPr>
              <a:t>CONTENTS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863600"/>
            <a:ext cx="177800" cy="2286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243300" y="787400"/>
            <a:ext cx="3556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58800"/>
            <a:ext cx="174498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42300" y="774700"/>
            <a:ext cx="179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3600"/>
            <a:ext cx="1778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3300" y="7874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6819900"/>
            <a:ext cx="7620000" cy="2489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39900" y="7035800"/>
            <a:ext cx="179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조원</a:t>
            </a:r>
            <a:endParaRPr lang="en-US" sz="1500" b="0" i="0" u="none" strike="noStrike" dirty="0">
              <a:solidFill>
                <a:srgbClr val="000000"/>
              </a:solidFill>
              <a:highlight>
                <a:srgbClr val="D5E6FF"/>
              </a:highlight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39900" y="7581900"/>
            <a:ext cx="4114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Medium"/>
              </a:rPr>
              <a:t>윤성환</a:t>
            </a:r>
            <a:endParaRPr lang="en-US" sz="22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39900" y="8331200"/>
            <a:ext cx="5410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예약 페이지 구조</a:t>
            </a:r>
            <a:endParaRPr lang="en-US" altLang="ko-KR" sz="1900" b="0" i="0" u="none" strike="noStrike" dirty="0">
              <a:solidFill>
                <a:srgbClr val="000000">
                  <a:alpha val="80000"/>
                </a:srgbClr>
              </a:solidFill>
              <a:ea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9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구글 맵 </a:t>
            </a:r>
            <a:r>
              <a:rPr lang="en-US" altLang="ko-KR" sz="19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api</a:t>
            </a:r>
            <a:endParaRPr lang="en-US" sz="1900" b="0" i="0" u="none" strike="noStrike" dirty="0">
              <a:solidFill>
                <a:srgbClr val="000000">
                  <a:alpha val="80000"/>
                </a:srgbClr>
              </a:solidFill>
              <a:latin typeface="Pretendard Light"/>
            </a:endParaRP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0" y="6819900"/>
            <a:ext cx="7620000" cy="2489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7900" y="7150100"/>
            <a:ext cx="63500" cy="6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19500" y="7150100"/>
            <a:ext cx="635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21100" y="7150100"/>
            <a:ext cx="63500" cy="6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35400" y="7150100"/>
            <a:ext cx="63500" cy="63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75800" y="7035800"/>
            <a:ext cx="179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조원</a:t>
            </a:r>
            <a:endParaRPr lang="en-US" altLang="ko-KR" sz="1500" b="0" i="0" u="none" strike="noStrike" dirty="0">
              <a:solidFill>
                <a:srgbClr val="000000"/>
              </a:solidFill>
              <a:highlight>
                <a:srgbClr val="D5E6FF"/>
              </a:highlight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575800" y="7581900"/>
            <a:ext cx="4114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Medium"/>
              </a:rPr>
              <a:t>이현정</a:t>
            </a:r>
            <a:endParaRPr lang="en-US" sz="22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575800" y="8331200"/>
            <a:ext cx="5410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900" b="0" i="0" u="none" strike="noStrike" dirty="0">
                <a:solidFill>
                  <a:srgbClr val="000000">
                    <a:alpha val="80000"/>
                  </a:srgbClr>
                </a:solidFill>
                <a:ea typeface="Pretendard Light"/>
              </a:rPr>
              <a:t>마이페이지 구조 및 디자인</a:t>
            </a:r>
            <a:endParaRPr lang="en-US" sz="1900" b="0" i="0" u="none" strike="noStrike" dirty="0">
              <a:solidFill>
                <a:srgbClr val="000000">
                  <a:alpha val="80000"/>
                </a:srgbClr>
              </a:solidFill>
              <a:latin typeface="Pretendard Light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102100"/>
            <a:ext cx="7620000" cy="2489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739900" y="4318000"/>
            <a:ext cx="179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조장</a:t>
            </a:r>
            <a:endParaRPr lang="en-US" sz="1500" b="0" i="0" u="none" strike="noStrike" dirty="0">
              <a:solidFill>
                <a:srgbClr val="000000"/>
              </a:solidFill>
              <a:highlight>
                <a:srgbClr val="D5E6FF"/>
              </a:highlight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739900" y="4838700"/>
            <a:ext cx="4114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Medium"/>
              </a:rPr>
              <a:t>문수찬</a:t>
            </a:r>
            <a:endParaRPr lang="en-US" sz="22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739900" y="5613400"/>
            <a:ext cx="5410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900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회원가입</a:t>
            </a:r>
            <a:r>
              <a:rPr lang="en-US" altLang="ko-KR" sz="1900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900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로그인</a:t>
            </a:r>
            <a:r>
              <a:rPr lang="en-US" altLang="ko-KR" sz="1900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, OAuth2</a:t>
            </a:r>
          </a:p>
          <a:p>
            <a:pPr lvl="0" algn="l">
              <a:lnSpc>
                <a:spcPct val="132800"/>
              </a:lnSpc>
            </a:pPr>
            <a:r>
              <a:rPr lang="ko-KR" altLang="en-US" sz="1900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게시판</a:t>
            </a:r>
            <a:r>
              <a:rPr lang="en-US" altLang="ko-KR" sz="1900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900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전체적인 타임 리프 구조</a:t>
            </a:r>
            <a:endParaRPr lang="en-US" sz="1900" b="0" i="0" u="none" strike="noStrike" dirty="0">
              <a:solidFill>
                <a:srgbClr val="000000">
                  <a:alpha val="80000"/>
                </a:srgb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0" y="4102100"/>
            <a:ext cx="7620000" cy="2489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575800" y="4318000"/>
            <a:ext cx="179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 panose="020B0600000101010101" charset="-127"/>
                <a:ea typeface="Pretendard Regular" panose="020B0600000101010101" charset="-127"/>
              </a:rPr>
              <a:t>조원</a:t>
            </a:r>
            <a:endParaRPr lang="en-US" sz="1500" b="0" i="0" u="none" strike="noStrike" dirty="0">
              <a:solidFill>
                <a:srgbClr val="000000"/>
              </a:solidFill>
              <a:highlight>
                <a:srgbClr val="D5E6FF"/>
              </a:highlight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575800" y="4838700"/>
            <a:ext cx="41148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Medium"/>
              </a:rPr>
              <a:t>김준희</a:t>
            </a:r>
            <a:endParaRPr lang="en-US" sz="2200" b="0" i="0" u="none" strike="noStrike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575800" y="5613400"/>
            <a:ext cx="5410200" cy="723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altLang="en-US" sz="1900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메인 페이지</a:t>
            </a:r>
            <a:endParaRPr lang="en-US" altLang="ko-KR" sz="1900" dirty="0">
              <a:solidFill>
                <a:srgbClr val="000000">
                  <a:alpha val="80000"/>
                </a:srgbClr>
              </a:solidFill>
              <a:latin typeface="Pretendard Light"/>
            </a:endParaRPr>
          </a:p>
          <a:p>
            <a:pPr lvl="0" algn="l">
              <a:lnSpc>
                <a:spcPct val="132800"/>
              </a:lnSpc>
            </a:pPr>
            <a:r>
              <a:rPr lang="ko-KR" alt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마이페이지</a:t>
            </a:r>
            <a:r>
              <a:rPr lang="en-US" altLang="ko-KR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altLang="en-US" sz="19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/>
              </a:rPr>
              <a:t>예약 </a:t>
            </a:r>
            <a:r>
              <a:rPr lang="ko-KR" altLang="en-US" sz="1900" b="0" i="0" u="none" strike="noStrike" dirty="0" err="1">
                <a:solidFill>
                  <a:srgbClr val="000000">
                    <a:alpha val="80000"/>
                  </a:srgbClr>
                </a:solidFill>
                <a:latin typeface="Pretendard Light"/>
              </a:rPr>
              <a:t>백엔드</a:t>
            </a:r>
            <a:endParaRPr lang="en-US" sz="1900" b="0" i="0" u="none" strike="noStrike" dirty="0">
              <a:solidFill>
                <a:srgbClr val="000000">
                  <a:alpha val="80000"/>
                </a:srgbClr>
              </a:solidFill>
              <a:latin typeface="Pretendard Light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24303600" cy="7620000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33800" y="4432300"/>
            <a:ext cx="63500" cy="63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35400" y="4432300"/>
            <a:ext cx="63500" cy="63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9500" y="4432300"/>
            <a:ext cx="63500" cy="63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6300" y="7150100"/>
            <a:ext cx="63500" cy="63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900" y="7150100"/>
            <a:ext cx="63500" cy="63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9500" y="7150100"/>
            <a:ext cx="63500" cy="635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7988300" y="5410200"/>
            <a:ext cx="952500" cy="9525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15824200" y="8128000"/>
            <a:ext cx="952500" cy="952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7975600" y="8128000"/>
            <a:ext cx="952500" cy="9525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>
            <a:off x="15811500" y="5422900"/>
            <a:ext cx="952500" cy="952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4521200" y="2197100"/>
            <a:ext cx="9245600" cy="1371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797300" y="2781300"/>
            <a:ext cx="1447800" cy="127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3042900" y="2857500"/>
            <a:ext cx="1447800" cy="1270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737100" y="2222500"/>
            <a:ext cx="8813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000000"/>
                </a:solidFill>
                <a:ea typeface="Pretendard SemiBold"/>
              </a:rPr>
              <a:t>팀원 소개</a:t>
            </a:r>
            <a:endParaRPr lang="ko-KR" sz="7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06663655-2854-4607-ACE4-F6493A8A86C2}"/>
              </a:ext>
            </a:extLst>
          </p:cNvPr>
          <p:cNvSpPr txBox="1"/>
          <p:nvPr/>
        </p:nvSpPr>
        <p:spPr>
          <a:xfrm>
            <a:off x="1168400" y="850900"/>
            <a:ext cx="1625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589BFF"/>
                </a:solidFill>
                <a:latin typeface="Pretendard SemiBold"/>
              </a:rPr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1251165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58800"/>
            <a:ext cx="174498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42300" y="774700"/>
            <a:ext cx="179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3600"/>
            <a:ext cx="1778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3300" y="787400"/>
            <a:ext cx="3556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775200" y="2197100"/>
            <a:ext cx="8737600" cy="137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038600" y="2781300"/>
            <a:ext cx="14478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2801600" y="2857500"/>
            <a:ext cx="1447800" cy="127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54600" y="2222500"/>
            <a:ext cx="8178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000000"/>
                </a:solidFill>
                <a:ea typeface="Pretendard SemiBold"/>
              </a:rPr>
              <a:t>개발 동기</a:t>
            </a:r>
            <a:endParaRPr lang="ko-KR" sz="7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05274C80-CF33-4EE6-AA5E-F78BFAA3B9FE}"/>
              </a:ext>
            </a:extLst>
          </p:cNvPr>
          <p:cNvSpPr txBox="1"/>
          <p:nvPr/>
        </p:nvSpPr>
        <p:spPr>
          <a:xfrm>
            <a:off x="1168400" y="850900"/>
            <a:ext cx="1625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589BFF"/>
                </a:solidFill>
                <a:latin typeface="Pretendard SemiBold"/>
              </a:rPr>
              <a:t>Chapter 2</a:t>
            </a:r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1D06E2D1-36DF-4DBA-8C72-3123E0CEF629}"/>
              </a:ext>
            </a:extLst>
          </p:cNvPr>
          <p:cNvSpPr txBox="1"/>
          <p:nvPr/>
        </p:nvSpPr>
        <p:spPr>
          <a:xfrm>
            <a:off x="4333874" y="4379686"/>
            <a:ext cx="9991725" cy="358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ko-KR" altLang="en-US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많은 사람들이 애완동물을 키우고 있지만</a:t>
            </a:r>
            <a:r>
              <a:rPr lang="en-US" altLang="ko-KR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일이나 여행 등으로 애완동물을 돌볼 시간이 부족한 경우가 많아</a:t>
            </a:r>
            <a:r>
              <a:rPr lang="en-US" altLang="ko-KR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신뢰할 수 있는 돌봄 서비스를 필요로 하는 사람들이 늘고 있다고 생각합니다</a:t>
            </a:r>
            <a:r>
              <a:rPr lang="en-US" altLang="ko-KR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.</a:t>
            </a:r>
          </a:p>
          <a:p>
            <a:pPr lvl="0" algn="just">
              <a:lnSpc>
                <a:spcPct val="132800"/>
              </a:lnSpc>
            </a:pPr>
            <a:endParaRPr lang="en-US" altLang="ko-KR" sz="2200" dirty="0">
              <a:solidFill>
                <a:srgbClr val="000000">
                  <a:alpha val="80000"/>
                </a:srgbClr>
              </a:solidFill>
              <a:latin typeface="Pretendard Light"/>
              <a:ea typeface="Pretendard Light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이러한 필요를 충족시키기 위해</a:t>
            </a:r>
            <a:r>
              <a:rPr lang="en-US" altLang="ko-KR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, </a:t>
            </a:r>
            <a:r>
              <a:rPr lang="ko-KR" altLang="en-US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애완동물의 안전하고 편안한 돌봄을 제공할 수 있는 서비스가 있으면 좋겠다고 생각 해서 이 프로젝트를 하게 되었습니다</a:t>
            </a:r>
            <a:r>
              <a:rPr lang="en-US" altLang="ko-KR" sz="2200" dirty="0">
                <a:solidFill>
                  <a:srgbClr val="000000">
                    <a:alpha val="80000"/>
                  </a:srgbClr>
                </a:solidFill>
                <a:latin typeface="Pretendard Light"/>
                <a:ea typeface="Pretendard Light"/>
              </a:rPr>
              <a:t>.</a:t>
            </a:r>
            <a:endParaRPr lang="en-US" altLang="ko-KR" sz="2200" b="0" i="0" u="none" strike="noStrike" dirty="0">
              <a:solidFill>
                <a:srgbClr val="000000">
                  <a:alpha val="80000"/>
                </a:srgbClr>
              </a:solidFill>
              <a:ea typeface="Pretendar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58800"/>
            <a:ext cx="174498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42300" y="774700"/>
            <a:ext cx="179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3600"/>
            <a:ext cx="1778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3300" y="787400"/>
            <a:ext cx="355600" cy="35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6819900"/>
            <a:ext cx="7620000" cy="2489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739900" y="7035800"/>
            <a:ext cx="179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24499"/>
              </a:lnSpc>
            </a:pPr>
            <a:r>
              <a:rPr lang="en-US" sz="20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DB / API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0" y="6819900"/>
            <a:ext cx="7620000" cy="24892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17900" y="7150100"/>
            <a:ext cx="63500" cy="63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19500" y="7150100"/>
            <a:ext cx="635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21100" y="7150100"/>
            <a:ext cx="63500" cy="6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35400" y="7150100"/>
            <a:ext cx="63500" cy="63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9575800" y="7035800"/>
            <a:ext cx="179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dirty="0">
                <a:solidFill>
                  <a:srgbClr val="000000"/>
                </a:solidFill>
                <a:highlight>
                  <a:srgbClr val="D5E6FF"/>
                </a:highlight>
                <a:latin typeface="Pretendard Regular" panose="020B0600000101010101" charset="-127"/>
                <a:ea typeface="Pretendard Regular" panose="020B0600000101010101" charset="-127"/>
              </a:rPr>
              <a:t>협업 도구</a:t>
            </a:r>
            <a:endParaRPr lang="en-US" altLang="ko-KR" sz="2000" b="0" i="0" u="none" strike="noStrike" dirty="0">
              <a:solidFill>
                <a:srgbClr val="000000"/>
              </a:solidFill>
              <a:highlight>
                <a:srgbClr val="D5E6FF"/>
              </a:highlight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102100"/>
            <a:ext cx="7620000" cy="2489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739900" y="4318000"/>
            <a:ext cx="179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dirty="0" err="1">
                <a:solidFill>
                  <a:srgbClr val="000000"/>
                </a:solidFill>
                <a:highlight>
                  <a:srgbClr val="D5E6FF"/>
                </a:highlight>
                <a:latin typeface="Pretendard Regular" panose="020B0600000101010101" charset="-127"/>
                <a:ea typeface="Pretendard Regular" panose="020B0600000101010101" charset="-127"/>
              </a:rPr>
              <a:t>프론트엔드</a:t>
            </a:r>
            <a:endParaRPr lang="en-US" sz="2000" b="0" i="0" u="none" strike="noStrike" dirty="0">
              <a:solidFill>
                <a:srgbClr val="000000"/>
              </a:solidFill>
              <a:highlight>
                <a:srgbClr val="D5E6FF"/>
              </a:highlight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7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8300" y="4102100"/>
            <a:ext cx="7620000" cy="24892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575800" y="4318000"/>
            <a:ext cx="17907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altLang="en-US" sz="2000" b="0" i="0" u="none" strike="noStrike" dirty="0" err="1">
                <a:solidFill>
                  <a:srgbClr val="000000"/>
                </a:solidFill>
                <a:highlight>
                  <a:srgbClr val="D5E6FF"/>
                </a:highlight>
                <a:latin typeface="Pretendard Regular" panose="020B0600000101010101" charset="-127"/>
                <a:ea typeface="Pretendard Regular" panose="020B0600000101010101" charset="-127"/>
              </a:rPr>
              <a:t>백엔드</a:t>
            </a:r>
            <a:endParaRPr lang="en-US" sz="2000" b="0" i="0" u="none" strike="noStrike" dirty="0">
              <a:solidFill>
                <a:srgbClr val="000000"/>
              </a:solidFill>
              <a:highlight>
                <a:srgbClr val="D5E6FF"/>
              </a:highlight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24303600" cy="7620000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33800" y="4432300"/>
            <a:ext cx="63500" cy="635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35400" y="4432300"/>
            <a:ext cx="63500" cy="63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9500" y="4432300"/>
            <a:ext cx="63500" cy="63500"/>
          </a:xfrm>
          <a:prstGeom prst="rect">
            <a:avLst/>
          </a:prstGeom>
        </p:spPr>
      </p:pic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762000000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6300" y="7150100"/>
            <a:ext cx="63500" cy="635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7900" y="7150100"/>
            <a:ext cx="63500" cy="635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9500" y="7150100"/>
            <a:ext cx="63500" cy="635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4521200" y="2197100"/>
            <a:ext cx="9245600" cy="13716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797300" y="2781300"/>
            <a:ext cx="1447800" cy="1270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042900" y="2857500"/>
            <a:ext cx="1447800" cy="1270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4737100" y="2222500"/>
            <a:ext cx="8813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000000"/>
                </a:solidFill>
                <a:ea typeface="Pretendard SemiBold"/>
              </a:rPr>
              <a:t>사용 기술</a:t>
            </a:r>
            <a:endParaRPr lang="ko-KR" sz="7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06663655-2854-4607-ACE4-F6493A8A86C2}"/>
              </a:ext>
            </a:extLst>
          </p:cNvPr>
          <p:cNvSpPr txBox="1"/>
          <p:nvPr/>
        </p:nvSpPr>
        <p:spPr>
          <a:xfrm>
            <a:off x="1168400" y="850900"/>
            <a:ext cx="1625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589BFF"/>
                </a:solidFill>
                <a:latin typeface="Pretendard SemiBold"/>
              </a:rPr>
              <a:t>Chapter 3</a:t>
            </a:r>
          </a:p>
        </p:txBody>
      </p:sp>
      <p:pic>
        <p:nvPicPr>
          <p:cNvPr id="51" name="그래픽 50">
            <a:extLst>
              <a:ext uri="{FF2B5EF4-FFF2-40B4-BE49-F238E27FC236}">
                <a16:creationId xmlns:a16="http://schemas.microsoft.com/office/drawing/2014/main" id="{B1D45F54-97DF-4444-AB74-6D5678B3B5F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095250" y="5076529"/>
            <a:ext cx="1080000" cy="1080000"/>
          </a:xfrm>
          <a:prstGeom prst="rect">
            <a:avLst/>
          </a:prstGeom>
        </p:spPr>
      </p:pic>
      <p:pic>
        <p:nvPicPr>
          <p:cNvPr id="53" name="그래픽 52">
            <a:extLst>
              <a:ext uri="{FF2B5EF4-FFF2-40B4-BE49-F238E27FC236}">
                <a16:creationId xmlns:a16="http://schemas.microsoft.com/office/drawing/2014/main" id="{C9C8B07A-76BC-4E28-94BE-60B0FBF38E2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478052" y="5067300"/>
            <a:ext cx="765495" cy="1080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8BD3D563-6295-4C30-BFEC-4C627D19930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71" y="4991100"/>
            <a:ext cx="1260000" cy="1260000"/>
          </a:xfrm>
          <a:prstGeom prst="rect">
            <a:avLst/>
          </a:prstGeom>
        </p:spPr>
      </p:pic>
      <p:pic>
        <p:nvPicPr>
          <p:cNvPr id="59" name="그래픽 58">
            <a:extLst>
              <a:ext uri="{FF2B5EF4-FFF2-40B4-BE49-F238E27FC236}">
                <a16:creationId xmlns:a16="http://schemas.microsoft.com/office/drawing/2014/main" id="{2BAE2105-4829-4FDC-8144-82E8189034B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77400" y="4864100"/>
            <a:ext cx="774193" cy="14400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C73D5579-0C52-4C4F-B41A-4C6FEC92EE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4864100"/>
            <a:ext cx="2745525" cy="144000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3AD2D027-6977-4382-B190-829D6AFB8C7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0" y="4864100"/>
            <a:ext cx="1440000" cy="1440000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CFE7E1A8-4453-489B-A8BB-BAC99CCAE68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200" y="4838700"/>
            <a:ext cx="1440000" cy="14400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554F317-0E0A-4EDE-90A9-343892E05F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388" y="7734300"/>
            <a:ext cx="1800000" cy="900000"/>
          </a:xfrm>
          <a:prstGeom prst="rect">
            <a:avLst/>
          </a:prstGeom>
        </p:spPr>
      </p:pic>
      <p:pic>
        <p:nvPicPr>
          <p:cNvPr id="69" name="그래픽 68">
            <a:extLst>
              <a:ext uri="{FF2B5EF4-FFF2-40B4-BE49-F238E27FC236}">
                <a16:creationId xmlns:a16="http://schemas.microsoft.com/office/drawing/2014/main" id="{462B55D4-2732-4C52-B042-1DC51A6AA90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29000" y="7886700"/>
            <a:ext cx="2160000" cy="655200"/>
          </a:xfrm>
          <a:prstGeom prst="rect">
            <a:avLst/>
          </a:prstGeom>
        </p:spPr>
      </p:pic>
      <p:pic>
        <p:nvPicPr>
          <p:cNvPr id="71" name="그래픽 70">
            <a:extLst>
              <a:ext uri="{FF2B5EF4-FFF2-40B4-BE49-F238E27FC236}">
                <a16:creationId xmlns:a16="http://schemas.microsoft.com/office/drawing/2014/main" id="{D304F472-9D59-4CA0-8366-CC056065964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019800" y="7644300"/>
            <a:ext cx="1080000" cy="1080000"/>
          </a:xfrm>
          <a:prstGeom prst="rect">
            <a:avLst/>
          </a:prstGeom>
        </p:spPr>
      </p:pic>
      <p:pic>
        <p:nvPicPr>
          <p:cNvPr id="73" name="그래픽 72">
            <a:extLst>
              <a:ext uri="{FF2B5EF4-FFF2-40B4-BE49-F238E27FC236}">
                <a16:creationId xmlns:a16="http://schemas.microsoft.com/office/drawing/2014/main" id="{9A594E00-2306-4658-B501-6F416A2CAB53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414533" y="7644300"/>
            <a:ext cx="1113517" cy="1080000"/>
          </a:xfrm>
          <a:prstGeom prst="rect">
            <a:avLst/>
          </a:prstGeom>
        </p:spPr>
      </p:pic>
      <p:pic>
        <p:nvPicPr>
          <p:cNvPr id="75" name="그래픽 74">
            <a:extLst>
              <a:ext uri="{FF2B5EF4-FFF2-40B4-BE49-F238E27FC236}">
                <a16:creationId xmlns:a16="http://schemas.microsoft.com/office/drawing/2014/main" id="{788D0571-6239-4A22-9D08-8E40927AAC5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9732212" y="7763311"/>
            <a:ext cx="2160000" cy="901978"/>
          </a:xfrm>
          <a:prstGeom prst="rect">
            <a:avLst/>
          </a:prstGeom>
        </p:spPr>
      </p:pic>
      <p:pic>
        <p:nvPicPr>
          <p:cNvPr id="77" name="그래픽 76">
            <a:extLst>
              <a:ext uri="{FF2B5EF4-FFF2-40B4-BE49-F238E27FC236}">
                <a16:creationId xmlns:a16="http://schemas.microsoft.com/office/drawing/2014/main" id="{C8EFA795-055D-4914-9583-2D986E75C57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2496800" y="7464300"/>
            <a:ext cx="1440000" cy="1440000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0244C09C-D8D7-4FD5-8E21-5171478AC89C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319" y="7513500"/>
            <a:ext cx="1143281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1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58800"/>
            <a:ext cx="174498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42300" y="774700"/>
            <a:ext cx="179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3600"/>
            <a:ext cx="1778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3300" y="787400"/>
            <a:ext cx="3556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775200" y="2197100"/>
            <a:ext cx="8737600" cy="137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038600" y="2781300"/>
            <a:ext cx="14478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2801600" y="2857500"/>
            <a:ext cx="1447800" cy="127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54600" y="2222500"/>
            <a:ext cx="8178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b="0" i="0" u="none" strike="noStrike" dirty="0">
                <a:solidFill>
                  <a:srgbClr val="000000"/>
                </a:solidFill>
                <a:ea typeface="Pretendard SemiBold"/>
              </a:rPr>
              <a:t>데이터베이스 구조</a:t>
            </a:r>
            <a:endParaRPr lang="ko-KR" sz="7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05274C80-CF33-4EE6-AA5E-F78BFAA3B9FE}"/>
              </a:ext>
            </a:extLst>
          </p:cNvPr>
          <p:cNvSpPr txBox="1"/>
          <p:nvPr/>
        </p:nvSpPr>
        <p:spPr>
          <a:xfrm>
            <a:off x="1168400" y="850900"/>
            <a:ext cx="1625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589BFF"/>
                </a:solidFill>
                <a:latin typeface="Pretendard SemiBold"/>
              </a:rPr>
              <a:t>Chapter 4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48D8E9A-A5B0-476F-80B2-3CE2BD5D03C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84" y="3699300"/>
            <a:ext cx="9434116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57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58800"/>
            <a:ext cx="174498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42300" y="774700"/>
            <a:ext cx="179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3600"/>
            <a:ext cx="1778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3300" y="787400"/>
            <a:ext cx="355600" cy="355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775200" y="4305300"/>
            <a:ext cx="8737600" cy="1371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4038600" y="4889500"/>
            <a:ext cx="1447800" cy="127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5400000">
            <a:off x="12801600" y="4965700"/>
            <a:ext cx="1447800" cy="127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054600" y="4330700"/>
            <a:ext cx="8178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dirty="0">
                <a:solidFill>
                  <a:srgbClr val="000000"/>
                </a:solidFill>
                <a:ea typeface="Pretendard SemiBold"/>
              </a:rPr>
              <a:t>프로젝트</a:t>
            </a:r>
            <a:r>
              <a:rPr lang="ko-KR" altLang="en-US" sz="7000" b="0" i="0" u="none" strike="noStrike" dirty="0">
                <a:solidFill>
                  <a:srgbClr val="000000"/>
                </a:solidFill>
                <a:ea typeface="Pretendard SemiBold"/>
              </a:rPr>
              <a:t> 시연</a:t>
            </a:r>
            <a:endParaRPr lang="ko-KR" sz="7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05274C80-CF33-4EE6-AA5E-F78BFAA3B9FE}"/>
              </a:ext>
            </a:extLst>
          </p:cNvPr>
          <p:cNvSpPr txBox="1"/>
          <p:nvPr/>
        </p:nvSpPr>
        <p:spPr>
          <a:xfrm>
            <a:off x="1168400" y="850900"/>
            <a:ext cx="1625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589BFF"/>
                </a:solidFill>
                <a:latin typeface="Pretendard SemiBold"/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15769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58800"/>
            <a:ext cx="174498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42300" y="774700"/>
            <a:ext cx="179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100" dirty="0">
                <a:solidFill>
                  <a:srgbClr val="FFFFFF"/>
                </a:solidFill>
                <a:latin typeface="Pretendard SemiBold"/>
              </a:rPr>
              <a:t>06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3600"/>
            <a:ext cx="1778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3300" y="787400"/>
            <a:ext cx="3556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50900"/>
            <a:ext cx="1625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spc="100" dirty="0">
                <a:solidFill>
                  <a:srgbClr val="589BFF"/>
                </a:solidFill>
                <a:latin typeface="Pretendard SemiBold"/>
              </a:rPr>
              <a:t>Chapter 6</a:t>
            </a:r>
            <a:endParaRPr lang="en-US" sz="1400" b="0" i="0" u="none" strike="noStrike" spc="100" dirty="0">
              <a:solidFill>
                <a:srgbClr val="589BFF"/>
              </a:solidFill>
              <a:latin typeface="Pretendard Semi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4432300"/>
            <a:ext cx="15252700" cy="10033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500" y="3987800"/>
            <a:ext cx="1892300" cy="1892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480300" y="7581900"/>
            <a:ext cx="33401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552700" y="4724400"/>
            <a:ext cx="5321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300" b="0" i="0" u="none" strike="noStrike" spc="-100" dirty="0">
                <a:solidFill>
                  <a:srgbClr val="000000"/>
                </a:solidFill>
                <a:ea typeface="Pretendard Medium"/>
              </a:rPr>
              <a:t>괜찮았던 점</a:t>
            </a:r>
            <a:endParaRPr lang="en-US" sz="23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828800" y="6286500"/>
            <a:ext cx="6769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Spring Boot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와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JPA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를 활용해 서버와 데이터베이스를 효과적으로 연동하는 방법을 배울 수 있었고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이를 통해 실제 서비스 환경에서의 </a:t>
            </a:r>
            <a:r>
              <a:rPr lang="ko-KR" altLang="en-US" dirty="0" err="1">
                <a:latin typeface="Pretendard Light" panose="020B0600000101010101" charset="-127"/>
                <a:ea typeface="Pretendard Light" panose="020B0600000101010101" charset="-127"/>
              </a:rPr>
              <a:t>백엔드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 개발 경험을 쌓을 수 있었습니다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 lvl="0" algn="just">
              <a:lnSpc>
                <a:spcPct val="132800"/>
              </a:lnSpc>
            </a:pPr>
            <a:endParaRPr lang="en-US" altLang="ko-KR" dirty="0"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구글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네이버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카카오 로그인과 지도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API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를 연동하는 과정에서 외부 서비스를 활용하는 능력이 크게 향상되었습니다</a:t>
            </a:r>
            <a:endParaRPr lang="en-US" sz="1800" b="0" i="0" u="none" strike="noStrike" dirty="0">
              <a:solidFill>
                <a:srgbClr val="000000">
                  <a:alpha val="80000"/>
                </a:srgb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8547100"/>
            <a:ext cx="73914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9194800"/>
            <a:ext cx="73914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01300" y="4724400"/>
            <a:ext cx="53213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300" b="0" i="0" u="none" strike="noStrike" spc="-100" dirty="0">
                <a:solidFill>
                  <a:srgbClr val="000000"/>
                </a:solidFill>
                <a:ea typeface="Pretendard Medium"/>
              </a:rPr>
              <a:t>힘들었던 점</a:t>
            </a:r>
            <a:endParaRPr lang="en-US" altLang="ko-KR" sz="2300" spc="-100" dirty="0">
              <a:solidFill>
                <a:srgbClr val="000000"/>
              </a:solidFill>
              <a:ea typeface="Pretendard Medium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690100" y="6388100"/>
            <a:ext cx="6908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just">
              <a:lnSpc>
                <a:spcPct val="132800"/>
              </a:lnSpc>
            </a:pP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GIT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을 사용할 때 팀원들과 동시에 작업할 때 충돌이 빈번하게 발생했고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</a:p>
          <a:p>
            <a:pPr lvl="0" algn="just">
              <a:lnSpc>
                <a:spcPct val="132800"/>
              </a:lnSpc>
            </a:pP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이를 해결하기 위해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팀원들과 협업 규칙을 명확히 정리하고 정기적인 </a:t>
            </a:r>
            <a:r>
              <a:rPr lang="ko-KR" altLang="en-US" sz="1800" b="0" i="0" u="none" strike="noStrike" dirty="0" err="1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푸시와</a:t>
            </a:r>
            <a:r>
              <a:rPr lang="ko-KR" altLang="en-US" sz="18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 풀을 통해 충돌을 최소화하는 방법을 적용했습니다</a:t>
            </a:r>
            <a:r>
              <a:rPr lang="en-US" altLang="ko-KR" sz="1800" b="0" i="0" u="none" strike="noStrike" dirty="0">
                <a:solidFill>
                  <a:srgbClr val="000000">
                    <a:alpha val="80000"/>
                  </a:srgbClr>
                </a:solidFill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 lvl="0" algn="just">
              <a:lnSpc>
                <a:spcPct val="132800"/>
              </a:lnSpc>
            </a:pPr>
            <a:endParaRPr lang="en-US" dirty="0">
              <a:solidFill>
                <a:srgbClr val="000000">
                  <a:alpha val="80000"/>
                </a:srgb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  <a:p>
            <a:pPr lvl="0" algn="just">
              <a:lnSpc>
                <a:spcPct val="132800"/>
              </a:lnSpc>
            </a:pP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테이블 간의 관계 설정은 물론 제약조건을 적용하는 데 큰 어려움이 있었습니다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</a:p>
          <a:p>
            <a:pPr lvl="0" algn="just">
              <a:lnSpc>
                <a:spcPct val="132800"/>
              </a:lnSpc>
            </a:pP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이를 극복하기 위해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DB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설계 시 각 테이블과 관계의 제약조건을 신중하게 검토하고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</a:rPr>
              <a:t>테스트 데이터를 통해 문제를 사전에 확인하면서 수정 작업을 반복했습니다</a:t>
            </a:r>
            <a:endParaRPr lang="en-US" sz="1800" b="0" i="0" u="none" strike="noStrike" dirty="0">
              <a:solidFill>
                <a:srgbClr val="000000">
                  <a:alpha val="80000"/>
                </a:srgbClr>
              </a:solidFill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00" y="8547100"/>
            <a:ext cx="73914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2600" y="9194800"/>
            <a:ext cx="73914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4521200" y="2197100"/>
            <a:ext cx="9245600" cy="13716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797300" y="2781300"/>
            <a:ext cx="1447800" cy="1270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3042900" y="2857500"/>
            <a:ext cx="1447800" cy="1270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4737100" y="2222500"/>
            <a:ext cx="8813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dirty="0">
                <a:solidFill>
                  <a:srgbClr val="000000"/>
                </a:solidFill>
                <a:ea typeface="Pretendard SemiBold"/>
              </a:rPr>
              <a:t>후기</a:t>
            </a:r>
            <a:endParaRPr lang="ko-KR" sz="7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558800"/>
            <a:ext cx="17449800" cy="91567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42300" y="774700"/>
            <a:ext cx="17907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sz="2000" b="0" i="0" u="none" strike="noStrike" spc="100">
                <a:solidFill>
                  <a:srgbClr val="FFFFFF"/>
                </a:solidFill>
                <a:latin typeface="Pretendard SemiBold"/>
              </a:rPr>
              <a:t>06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863600"/>
            <a:ext cx="1778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43300" y="787400"/>
            <a:ext cx="355600" cy="355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68400" y="850900"/>
            <a:ext cx="1625600" cy="254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400" b="0" i="0" u="none" strike="noStrike" spc="100" dirty="0">
                <a:solidFill>
                  <a:srgbClr val="589BFF"/>
                </a:solidFill>
                <a:latin typeface="Pretendard SemiBold"/>
              </a:rPr>
              <a:t>Chapter 6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0" y="4686300"/>
            <a:ext cx="63500" cy="63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467100" y="4572000"/>
            <a:ext cx="1473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80000" y="4508500"/>
            <a:ext cx="875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>
                <a:latin typeface="Pretendard Medium" panose="020B0600000101010101" charset="-127"/>
                <a:ea typeface="Pretendard Medium" panose="020B0600000101010101" charset="-127"/>
              </a:rPr>
              <a:t>후기 및 랭킹 시스템 추가</a:t>
            </a:r>
            <a:endParaRPr lang="en-US" sz="20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6375400"/>
            <a:ext cx="63500" cy="63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0" y="6375400"/>
            <a:ext cx="63500" cy="63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467100" y="6261100"/>
            <a:ext cx="1473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080000" y="6197600"/>
            <a:ext cx="875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2000" dirty="0">
                <a:latin typeface="Pretendard Medium" panose="020B0600000101010101" charset="-127"/>
                <a:ea typeface="Pretendard Medium" panose="020B0600000101010101" charset="-127"/>
              </a:rPr>
              <a:t>UI </a:t>
            </a:r>
            <a:r>
              <a:rPr lang="ko-KR" altLang="en-US" sz="2000" dirty="0">
                <a:latin typeface="Pretendard Medium" panose="020B0600000101010101" charset="-127"/>
                <a:ea typeface="Pretendard Medium" panose="020B0600000101010101" charset="-127"/>
              </a:rPr>
              <a:t>개선</a:t>
            </a:r>
            <a:endParaRPr lang="en-US" sz="20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28800" y="7823200"/>
            <a:ext cx="63500" cy="63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630400" y="7823200"/>
            <a:ext cx="63500" cy="63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32000" y="7823200"/>
            <a:ext cx="63500" cy="635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467100" y="7785100"/>
            <a:ext cx="1473200" cy="266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500" b="0" i="0" u="none" strike="noStrike" dirty="0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80000" y="7721600"/>
            <a:ext cx="8750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000" dirty="0">
                <a:latin typeface="Pretendard Medium" panose="020B0600000101010101" charset="-127"/>
                <a:ea typeface="Pretendard Medium" panose="020B0600000101010101" charset="-127"/>
              </a:rPr>
              <a:t>모바일 앱 개발</a:t>
            </a:r>
            <a:endParaRPr lang="en-US" sz="2000" b="0" i="0" u="none" strike="noStrike" dirty="0">
              <a:solidFill>
                <a:srgbClr val="000000"/>
              </a:solidFill>
              <a:latin typeface="Pretendard Medium" panose="020B0600000101010101" charset="-127"/>
              <a:ea typeface="Pretendard Medium" panose="020B0600000101010101" charset="-127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700" y="5981700"/>
            <a:ext cx="11912600" cy="12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700" y="7493000"/>
            <a:ext cx="11912600" cy="127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7700" y="9093200"/>
            <a:ext cx="11912600" cy="127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4775200" y="2197100"/>
            <a:ext cx="8737600" cy="13716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038600" y="2781300"/>
            <a:ext cx="1447800" cy="1270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2801600" y="2857500"/>
            <a:ext cx="1447800" cy="1270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5054600" y="2222500"/>
            <a:ext cx="81788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7000" dirty="0">
                <a:solidFill>
                  <a:srgbClr val="000000"/>
                </a:solidFill>
                <a:ea typeface="Pretendard SemiBold"/>
              </a:rPr>
              <a:t>추가적인 개발 목표</a:t>
            </a:r>
            <a:endParaRPr lang="ko-KR" sz="7000" b="0" i="0" u="none" strike="noStrike" dirty="0">
              <a:solidFill>
                <a:srgbClr val="000000"/>
              </a:solidFill>
              <a:ea typeface="Pretendard SemiBold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9DB9A3-2D27-4906-A247-F5F12E9B47F7}"/>
              </a:ext>
            </a:extLst>
          </p:cNvPr>
          <p:cNvSpPr txBox="1"/>
          <p:nvPr/>
        </p:nvSpPr>
        <p:spPr>
          <a:xfrm>
            <a:off x="5029200" y="5044470"/>
            <a:ext cx="91313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사용자들이 서비스에 대한 피드백을 남기고 이를 기반으로 다른 사용자들이 더 나은 결정을 할 수 있도록 후기 시스템을 추가할 계획입니다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.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사용자들은 자신이 이용한 돌봄 서비스에 대한 후기를 작성하고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이를 바탕으로 랭킹 시스템을 도입하여 인기 있는 돌봄 제공자나 서비스를 추천할 수 있는 기능을 추가하려고 합니다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5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50F078-248E-46F0-A4F5-9D0634EBAA92}"/>
              </a:ext>
            </a:extLst>
          </p:cNvPr>
          <p:cNvSpPr txBox="1"/>
          <p:nvPr/>
        </p:nvSpPr>
        <p:spPr>
          <a:xfrm>
            <a:off x="5016500" y="6743700"/>
            <a:ext cx="9080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예약 과정이나 마이페이지에서의 정보 수정 등을 더 직관적으로 만들고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반려동물을 키우는 사람들의 특성을 반영한 맞춤형 디자인을 추가하고자 합니다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5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F44009-41E8-48FD-BD85-EBFEB8A140B3}"/>
              </a:ext>
            </a:extLst>
          </p:cNvPr>
          <p:cNvSpPr txBox="1"/>
          <p:nvPr/>
        </p:nvSpPr>
        <p:spPr>
          <a:xfrm>
            <a:off x="5029200" y="8331200"/>
            <a:ext cx="924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현재는 웹 기반으로 서비스가 제공되고 있지만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, </a:t>
            </a:r>
            <a:r>
              <a:rPr lang="ko-KR" altLang="en-US" sz="1500" b="1" dirty="0">
                <a:latin typeface="Pretendard Light" panose="020B0600000101010101" charset="-127"/>
                <a:ea typeface="Pretendard Light" panose="020B0600000101010101" charset="-127"/>
              </a:rPr>
              <a:t>모바일 앱</a:t>
            </a:r>
            <a:r>
              <a:rPr lang="ko-KR" altLang="en-US" sz="1500" dirty="0">
                <a:latin typeface="Pretendard Light" panose="020B0600000101010101" charset="-127"/>
                <a:ea typeface="Pretendard Light" panose="020B0600000101010101" charset="-127"/>
              </a:rPr>
              <a:t>으로도 확장하여 사용자들이 더 쉽게 서비스를 이용할 수 있도록 할 계획입니다</a:t>
            </a:r>
            <a:r>
              <a:rPr lang="en-US" altLang="ko-KR" sz="1500" dirty="0">
                <a:latin typeface="Pretendard Light" panose="020B0600000101010101" charset="-127"/>
                <a:ea typeface="Pretendard Light" panose="020B0600000101010101" charset="-127"/>
              </a:rPr>
              <a:t>.</a:t>
            </a:r>
            <a:endParaRPr lang="ko-KR" altLang="en-US" sz="1500" dirty="0">
              <a:latin typeface="Pretendard Light" panose="020B0600000101010101" charset="-127"/>
              <a:ea typeface="Pretendard Light" panose="020B0600000101010101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388</Words>
  <Application>Microsoft Office PowerPoint</Application>
  <PresentationFormat>사용자 지정</PresentationFormat>
  <Paragraphs>81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Pretendard Medium</vt:lpstr>
      <vt:lpstr>Pretendard Regular</vt:lpstr>
      <vt:lpstr>Pretendard SemiBold</vt:lpstr>
      <vt:lpstr>Arial</vt:lpstr>
      <vt:lpstr>Pretendard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FullName</cp:lastModifiedBy>
  <cp:revision>10</cp:revision>
  <dcterms:created xsi:type="dcterms:W3CDTF">2006-08-16T00:00:00Z</dcterms:created>
  <dcterms:modified xsi:type="dcterms:W3CDTF">2025-06-12T07:58:01Z</dcterms:modified>
</cp:coreProperties>
</file>